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023C2E5-03DF-4DFE-85CA-2F95311EFA8A}">
  <a:tblStyle styleId="{6023C2E5-03DF-4DFE-85CA-2F95311EFA8A}" styleName="Table_0">
    <a:wholeTbl>
      <a:tcTxStyle b="off" i="off">
        <a:font>
          <a:latin typeface="微軟正黑體"/>
          <a:ea typeface="微軟正黑體"/>
          <a:cs typeface="微軟正黑體"/>
        </a:font>
        <a:schemeClr val="dk1"/>
      </a:tcTxStyle>
      <a:tcStyle>
        <a:tcBdr>
          <a:lef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TxStyle/>
      <a:tcStyle>
        <a:tcBdr/>
      </a:tcStyle>
    </a:band2H>
    <a:band1V>
      <a:tcTxStyle/>
      <a:tcStyle>
        <a:tcBdr>
          <a:lef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TxStyle/>
      <a:tcStyle>
        <a:tcBdr>
          <a:lef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微軟正黑體"/>
          <a:ea typeface="微軟正黑體"/>
          <a:cs typeface="微軟正黑體"/>
        </a:font>
        <a:schemeClr val="lt1"/>
      </a:tcTxStyle>
      <a:tcStyle>
        <a:tcBdr/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14e78401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14e78401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414e78401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Google Shape;74;p1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>
  <p:cSld name="標題及內容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1226" y="272448"/>
            <a:ext cx="647700" cy="520701"/>
          </a:xfrm>
          <a:prstGeom prst="rect">
            <a:avLst/>
          </a:prstGeom>
          <a:gradFill>
            <a:gsLst>
              <a:gs pos="0">
                <a:srgbClr val="B8C3E9"/>
              </a:gs>
              <a:gs pos="100000">
                <a:srgbClr val="60CEB1"/>
              </a:gs>
            </a:gsLst>
            <a:lin ang="135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342417"/>
            <a:ext cx="10515600" cy="4834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749300" y="125800"/>
            <a:ext cx="10515600" cy="86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831850" y="3543300"/>
            <a:ext cx="10515600" cy="1019175"/>
          </a:xfrm>
          <a:prstGeom prst="rect">
            <a:avLst/>
          </a:prstGeom>
          <a:gradFill>
            <a:gsLst>
              <a:gs pos="0">
                <a:srgbClr val="8FDDC9"/>
              </a:gs>
              <a:gs pos="100000">
                <a:srgbClr val="B8C3E9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只有標題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-1226" y="272448"/>
            <a:ext cx="647700" cy="520701"/>
          </a:xfrm>
          <a:prstGeom prst="rect">
            <a:avLst/>
          </a:prstGeom>
          <a:gradFill>
            <a:gsLst>
              <a:gs pos="0">
                <a:srgbClr val="B8C3E9"/>
              </a:gs>
              <a:gs pos="100000">
                <a:srgbClr val="60CEB1"/>
              </a:gs>
            </a:gsLst>
            <a:lin ang="135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49300" y="125800"/>
            <a:ext cx="10515600" cy="86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>
  <p:cSld name="只有標題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idisql.com/download.php?download=portable-64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equelpro.com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7C1E8"/>
            </a:gs>
            <a:gs pos="100000">
              <a:schemeClr val="accent4"/>
            </a:gs>
          </a:gsLst>
          <a:lin ang="13500000" scaled="0"/>
        </a:gra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0" y="3314406"/>
            <a:ext cx="12192000" cy="133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MySQL</a:t>
            </a:r>
            <a:endParaRPr sz="5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1"/>
          </p:nvPr>
        </p:nvSpPr>
        <p:spPr>
          <a:xfrm>
            <a:off x="1523998" y="5176500"/>
            <a:ext cx="9144000" cy="46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590"/>
              <a:buFont typeface="Arial"/>
              <a:buNone/>
            </a:pPr>
            <a:r>
              <a:rPr lang="en-US" sz="259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Lecturer: 謝青恩</a:t>
            </a:r>
            <a:endParaRPr/>
          </a:p>
        </p:txBody>
      </p:sp>
      <p:sp>
        <p:nvSpPr>
          <p:cNvPr id="98" name="Google Shape;98;p14"/>
          <p:cNvSpPr/>
          <p:nvPr/>
        </p:nvSpPr>
        <p:spPr>
          <a:xfrm>
            <a:off x="4803256" y="909202"/>
            <a:ext cx="2585485" cy="2405204"/>
          </a:xfrm>
          <a:prstGeom prst="rect">
            <a:avLst/>
          </a:prstGeom>
          <a:solidFill>
            <a:schemeClr val="lt1">
              <a:alpha val="6274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4909581" y="808390"/>
            <a:ext cx="2585485" cy="2405204"/>
          </a:xfrm>
          <a:prstGeom prst="rect">
            <a:avLst/>
          </a:prstGeom>
          <a:noFill/>
          <a:ln w="1587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4882927" y="1336050"/>
            <a:ext cx="2505814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i="1" u="none" strike="noStrike" cap="none">
                <a:solidFill>
                  <a:srgbClr val="053565"/>
                </a:solidFill>
                <a:latin typeface="Arial"/>
                <a:ea typeface="Arial"/>
                <a:cs typeface="Arial"/>
                <a:sym typeface="Arial"/>
              </a:rPr>
              <a:t>PHP</a:t>
            </a:r>
            <a:endParaRPr sz="8800" b="1" i="1" u="none" strike="noStrike" cap="none">
              <a:solidFill>
                <a:srgbClr val="05356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>
            <a:spLocks noGrp="1"/>
          </p:cNvSpPr>
          <p:nvPr>
            <p:ph type="title"/>
          </p:nvPr>
        </p:nvSpPr>
        <p:spPr>
          <a:xfrm>
            <a:off x="749300" y="125800"/>
            <a:ext cx="10515600" cy="86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HeidiSQL (Windows)</a:t>
            </a:r>
            <a:endParaRPr sz="4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3"/>
          <p:cNvSpPr/>
          <p:nvPr/>
        </p:nvSpPr>
        <p:spPr>
          <a:xfrm>
            <a:off x="1199707" y="5345415"/>
            <a:ext cx="97925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https://www.heidisql.com/download.php?download=portable-64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3" descr="ãheidisqlãçåçæå°çµæ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68581" y="1070484"/>
            <a:ext cx="3654838" cy="3654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56216" y="1388546"/>
            <a:ext cx="7921863" cy="4833938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 txBox="1">
            <a:spLocks noGrp="1"/>
          </p:cNvSpPr>
          <p:nvPr>
            <p:ph type="title"/>
          </p:nvPr>
        </p:nvSpPr>
        <p:spPr>
          <a:xfrm>
            <a:off x="749300" y="125800"/>
            <a:ext cx="10515600" cy="86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HeidiSQL (Windows)</a:t>
            </a:r>
            <a:endParaRPr sz="4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4"/>
          <p:cNvSpPr/>
          <p:nvPr/>
        </p:nvSpPr>
        <p:spPr>
          <a:xfrm>
            <a:off x="4900132" y="4002051"/>
            <a:ext cx="1044067" cy="418767"/>
          </a:xfrm>
          <a:prstGeom prst="rect">
            <a:avLst/>
          </a:prstGeom>
          <a:noFill/>
          <a:ln w="38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8101" y="3386300"/>
            <a:ext cx="2981529" cy="1231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4"/>
          <p:cNvSpPr/>
          <p:nvPr/>
        </p:nvSpPr>
        <p:spPr>
          <a:xfrm>
            <a:off x="2594407" y="4262272"/>
            <a:ext cx="814712" cy="355529"/>
          </a:xfrm>
          <a:prstGeom prst="rect">
            <a:avLst/>
          </a:prstGeom>
          <a:noFill/>
          <a:ln w="38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4"/>
          <p:cNvSpPr txBox="1"/>
          <p:nvPr/>
        </p:nvSpPr>
        <p:spPr>
          <a:xfrm>
            <a:off x="9013770" y="1604912"/>
            <a:ext cx="2829621" cy="4401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先開啟XAMPP</a:t>
            </a:r>
            <a:endParaRPr sz="2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再開啟HeidiSQL</a:t>
            </a:r>
            <a:endParaRPr sz="2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自己電腦</a:t>
            </a:r>
            <a:endParaRPr sz="2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帳:root</a:t>
            </a:r>
            <a:endParaRPr dirty="0"/>
          </a:p>
          <a:p>
            <a:pPr lvl="0"/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密:</a:t>
            </a:r>
            <a:r>
              <a:rPr lang="en-US" sz="2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無</a:t>
            </a:r>
            <a:r>
              <a:rPr lang="zh-TW" altLang="en-US" sz="2800" dirty="0">
                <a:solidFill>
                  <a:schemeClr val="dk1"/>
                </a:solidFill>
              </a:rPr>
              <a:t>或</a:t>
            </a:r>
            <a:r>
              <a:rPr lang="en-US" altLang="zh-TW" sz="2800" dirty="0">
                <a:solidFill>
                  <a:schemeClr val="dk1"/>
                </a:solidFill>
              </a:rPr>
              <a:t>root</a:t>
            </a:r>
            <a:endParaRPr sz="2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教室電腦</a:t>
            </a:r>
            <a:endParaRPr sz="2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帳:root</a:t>
            </a:r>
            <a:endParaRPr dirty="0"/>
          </a:p>
          <a:p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密</a:t>
            </a:r>
            <a:r>
              <a:rPr lang="en-US" sz="2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altLang="zh-TW" sz="2800" dirty="0">
                <a:solidFill>
                  <a:schemeClr val="dk1"/>
                </a:solidFill>
              </a:rPr>
              <a:t> </a:t>
            </a:r>
            <a:r>
              <a:rPr lang="en-US" altLang="zh-TW" sz="2800" dirty="0" smtClean="0">
                <a:solidFill>
                  <a:schemeClr val="dk1"/>
                </a:solidFill>
              </a:rPr>
              <a:t>無</a:t>
            </a:r>
            <a:r>
              <a:rPr lang="zh-TW" altLang="en-US" sz="2800" dirty="0" smtClean="0">
                <a:solidFill>
                  <a:schemeClr val="dk1"/>
                </a:solidFill>
              </a:rPr>
              <a:t>或</a:t>
            </a:r>
            <a:r>
              <a:rPr lang="en-US" altLang="zh-TW" sz="2800" dirty="0">
                <a:solidFill>
                  <a:schemeClr val="dk1"/>
                </a:solidFill>
              </a:rPr>
              <a:t>root</a:t>
            </a:r>
          </a:p>
          <a:p>
            <a:pPr lvl="0"/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749300" y="125800"/>
            <a:ext cx="10515600" cy="86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HeidiSQL介面簡介</a:t>
            </a:r>
            <a:endParaRPr/>
          </a:p>
        </p:txBody>
      </p:sp>
      <p:pic>
        <p:nvPicPr>
          <p:cNvPr id="184" name="Google Shape;184;p2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799166" y="1343025"/>
            <a:ext cx="8593668" cy="457881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5"/>
          <p:cNvSpPr txBox="1"/>
          <p:nvPr/>
        </p:nvSpPr>
        <p:spPr>
          <a:xfrm>
            <a:off x="450078" y="3496734"/>
            <a:ext cx="2698175" cy="523220"/>
          </a:xfrm>
          <a:prstGeom prst="rect">
            <a:avLst/>
          </a:prstGeom>
          <a:solidFill>
            <a:srgbClr val="DCF5E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資料庫與資料表</a:t>
            </a:r>
            <a:endParaRPr/>
          </a:p>
        </p:txBody>
      </p:sp>
      <p:sp>
        <p:nvSpPr>
          <p:cNvPr id="186" name="Google Shape;186;p25"/>
          <p:cNvSpPr txBox="1"/>
          <p:nvPr/>
        </p:nvSpPr>
        <p:spPr>
          <a:xfrm>
            <a:off x="6007100" y="3495021"/>
            <a:ext cx="3057247" cy="523220"/>
          </a:xfrm>
          <a:prstGeom prst="rect">
            <a:avLst/>
          </a:prstGeom>
          <a:solidFill>
            <a:srgbClr val="DCF5E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詳細資料展示區塊</a:t>
            </a:r>
            <a:endParaRPr/>
          </a:p>
        </p:txBody>
      </p:sp>
      <p:sp>
        <p:nvSpPr>
          <p:cNvPr id="187" name="Google Shape;187;p25"/>
          <p:cNvSpPr txBox="1"/>
          <p:nvPr/>
        </p:nvSpPr>
        <p:spPr>
          <a:xfrm>
            <a:off x="6007100" y="4900475"/>
            <a:ext cx="3949800" cy="523200"/>
          </a:xfrm>
          <a:prstGeom prst="rect">
            <a:avLst/>
          </a:prstGeom>
          <a:solidFill>
            <a:srgbClr val="DCF5E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操作所對應的SQL指令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b="5528"/>
          <a:stretch/>
        </p:blipFill>
        <p:spPr>
          <a:xfrm>
            <a:off x="1799166" y="1343025"/>
            <a:ext cx="8593667" cy="4566708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6"/>
          <p:cNvSpPr txBox="1">
            <a:spLocks noGrp="1"/>
          </p:cNvSpPr>
          <p:nvPr>
            <p:ph type="title"/>
          </p:nvPr>
        </p:nvSpPr>
        <p:spPr>
          <a:xfrm>
            <a:off x="749300" y="125800"/>
            <a:ext cx="10515600" cy="86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新增資料庫</a:t>
            </a:r>
            <a:endParaRPr/>
          </a:p>
        </p:txBody>
      </p:sp>
      <p:pic>
        <p:nvPicPr>
          <p:cNvPr id="194" name="Google Shape;194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2687711"/>
            <a:ext cx="3126415" cy="253544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6"/>
          <p:cNvSpPr/>
          <p:nvPr/>
        </p:nvSpPr>
        <p:spPr>
          <a:xfrm>
            <a:off x="6996223" y="3104707"/>
            <a:ext cx="2147777" cy="584791"/>
          </a:xfrm>
          <a:prstGeom prst="rect">
            <a:avLst/>
          </a:prstGeom>
          <a:noFill/>
          <a:ln w="38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b="5353"/>
          <a:stretch/>
        </p:blipFill>
        <p:spPr>
          <a:xfrm>
            <a:off x="1799166" y="1343025"/>
            <a:ext cx="8593667" cy="457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7"/>
          <p:cNvSpPr txBox="1">
            <a:spLocks noGrp="1"/>
          </p:cNvSpPr>
          <p:nvPr>
            <p:ph type="title"/>
          </p:nvPr>
        </p:nvSpPr>
        <p:spPr>
          <a:xfrm>
            <a:off x="749300" y="125800"/>
            <a:ext cx="10515600" cy="86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新增資料表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b="5353"/>
          <a:stretch/>
        </p:blipFill>
        <p:spPr>
          <a:xfrm>
            <a:off x="1799166" y="1343025"/>
            <a:ext cx="8593667" cy="457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8"/>
          <p:cNvSpPr txBox="1">
            <a:spLocks noGrp="1"/>
          </p:cNvSpPr>
          <p:nvPr>
            <p:ph type="title"/>
          </p:nvPr>
        </p:nvSpPr>
        <p:spPr>
          <a:xfrm>
            <a:off x="749300" y="125800"/>
            <a:ext cx="10515600" cy="86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建立資料表內容</a:t>
            </a:r>
            <a:endParaRPr/>
          </a:p>
        </p:txBody>
      </p:sp>
      <p:sp>
        <p:nvSpPr>
          <p:cNvPr id="208" name="Google Shape;208;p28"/>
          <p:cNvSpPr/>
          <p:nvPr/>
        </p:nvSpPr>
        <p:spPr>
          <a:xfrm>
            <a:off x="4197398" y="2207118"/>
            <a:ext cx="1044067" cy="248215"/>
          </a:xfrm>
          <a:prstGeom prst="rect">
            <a:avLst/>
          </a:prstGeom>
          <a:noFill/>
          <a:ln w="38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8"/>
          <p:cNvSpPr/>
          <p:nvPr/>
        </p:nvSpPr>
        <p:spPr>
          <a:xfrm>
            <a:off x="4197398" y="3069869"/>
            <a:ext cx="543935" cy="248215"/>
          </a:xfrm>
          <a:prstGeom prst="rect">
            <a:avLst/>
          </a:prstGeom>
          <a:noFill/>
          <a:ln w="38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b="5528"/>
          <a:stretch/>
        </p:blipFill>
        <p:spPr>
          <a:xfrm>
            <a:off x="1799166" y="1343025"/>
            <a:ext cx="8593667" cy="4566708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9"/>
          <p:cNvSpPr txBox="1">
            <a:spLocks noGrp="1"/>
          </p:cNvSpPr>
          <p:nvPr>
            <p:ph type="title"/>
          </p:nvPr>
        </p:nvSpPr>
        <p:spPr>
          <a:xfrm>
            <a:off x="749300" y="125800"/>
            <a:ext cx="10515600" cy="86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設定主鍵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b="5353"/>
          <a:stretch/>
        </p:blipFill>
        <p:spPr>
          <a:xfrm>
            <a:off x="1799166" y="1343025"/>
            <a:ext cx="8593667" cy="457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0"/>
          <p:cNvSpPr txBox="1">
            <a:spLocks noGrp="1"/>
          </p:cNvSpPr>
          <p:nvPr>
            <p:ph type="title"/>
          </p:nvPr>
        </p:nvSpPr>
        <p:spPr>
          <a:xfrm>
            <a:off x="749300" y="125800"/>
            <a:ext cx="10515600" cy="86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設定主鍵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b="5353"/>
          <a:stretch/>
        </p:blipFill>
        <p:spPr>
          <a:xfrm>
            <a:off x="1799166" y="1343025"/>
            <a:ext cx="8593667" cy="457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1"/>
          <p:cNvSpPr txBox="1">
            <a:spLocks noGrp="1"/>
          </p:cNvSpPr>
          <p:nvPr>
            <p:ph type="title"/>
          </p:nvPr>
        </p:nvSpPr>
        <p:spPr>
          <a:xfrm>
            <a:off x="749300" y="125800"/>
            <a:ext cx="10515600" cy="86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新增資料</a:t>
            </a:r>
            <a:endParaRPr/>
          </a:p>
        </p:txBody>
      </p:sp>
      <p:sp>
        <p:nvSpPr>
          <p:cNvPr id="228" name="Google Shape;228;p31"/>
          <p:cNvSpPr/>
          <p:nvPr/>
        </p:nvSpPr>
        <p:spPr>
          <a:xfrm>
            <a:off x="4121198" y="1630535"/>
            <a:ext cx="543935" cy="248215"/>
          </a:xfrm>
          <a:prstGeom prst="rect">
            <a:avLst/>
          </a:prstGeom>
          <a:noFill/>
          <a:ln w="38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b="5528"/>
          <a:stretch/>
        </p:blipFill>
        <p:spPr>
          <a:xfrm>
            <a:off x="1799166" y="1343025"/>
            <a:ext cx="8593667" cy="4566708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2"/>
          <p:cNvSpPr txBox="1">
            <a:spLocks noGrp="1"/>
          </p:cNvSpPr>
          <p:nvPr>
            <p:ph type="title"/>
          </p:nvPr>
        </p:nvSpPr>
        <p:spPr>
          <a:xfrm>
            <a:off x="749300" y="125800"/>
            <a:ext cx="10515600" cy="86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使用SQL語法查詢資料</a:t>
            </a:r>
            <a:endParaRPr/>
          </a:p>
        </p:txBody>
      </p:sp>
      <p:sp>
        <p:nvSpPr>
          <p:cNvPr id="235" name="Google Shape;235;p32"/>
          <p:cNvSpPr/>
          <p:nvPr/>
        </p:nvSpPr>
        <p:spPr>
          <a:xfrm>
            <a:off x="4741333" y="1630536"/>
            <a:ext cx="543935" cy="248215"/>
          </a:xfrm>
          <a:prstGeom prst="rect">
            <a:avLst/>
          </a:prstGeom>
          <a:noFill/>
          <a:ln w="38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body" idx="1"/>
          </p:nvPr>
        </p:nvSpPr>
        <p:spPr>
          <a:xfrm>
            <a:off x="838200" y="1342417"/>
            <a:ext cx="10515600" cy="4834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資料庫(Database)：</a:t>
            </a:r>
            <a:endParaRPr sz="4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將資料以特定的結構存放在電腦裡面。</a:t>
            </a:r>
            <a:endParaRPr sz="4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資料模型</a:t>
            </a:r>
            <a:endParaRPr sz="4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表示資料庫如何組成其架構。</a:t>
            </a:r>
            <a:endParaRPr sz="4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最著名的為關聯式資料模型。</a:t>
            </a:r>
            <a:endParaRPr sz="4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749300" y="125800"/>
            <a:ext cx="10515600" cy="86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資料庫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b="5267"/>
          <a:stretch/>
        </p:blipFill>
        <p:spPr>
          <a:xfrm>
            <a:off x="1799166" y="1343025"/>
            <a:ext cx="8593667" cy="457931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3"/>
          <p:cNvSpPr txBox="1">
            <a:spLocks noGrp="1"/>
          </p:cNvSpPr>
          <p:nvPr>
            <p:ph type="title"/>
          </p:nvPr>
        </p:nvSpPr>
        <p:spPr>
          <a:xfrm>
            <a:off x="749300" y="125800"/>
            <a:ext cx="10515600" cy="86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匯入sql檔案</a:t>
            </a:r>
            <a:endParaRPr/>
          </a:p>
        </p:txBody>
      </p:sp>
      <p:sp>
        <p:nvSpPr>
          <p:cNvPr id="242" name="Google Shape;242;p33"/>
          <p:cNvSpPr/>
          <p:nvPr/>
        </p:nvSpPr>
        <p:spPr>
          <a:xfrm>
            <a:off x="5175861" y="1630536"/>
            <a:ext cx="244500" cy="248215"/>
          </a:xfrm>
          <a:prstGeom prst="rect">
            <a:avLst/>
          </a:prstGeom>
          <a:noFill/>
          <a:ln w="38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3"/>
          <p:cNvSpPr/>
          <p:nvPr/>
        </p:nvSpPr>
        <p:spPr>
          <a:xfrm>
            <a:off x="4876141" y="1630535"/>
            <a:ext cx="244500" cy="248215"/>
          </a:xfrm>
          <a:prstGeom prst="rect">
            <a:avLst/>
          </a:prstGeom>
          <a:noFill/>
          <a:ln w="38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3"/>
          <p:cNvSpPr txBox="1"/>
          <p:nvPr/>
        </p:nvSpPr>
        <p:spPr>
          <a:xfrm>
            <a:off x="5631627" y="458611"/>
            <a:ext cx="5633273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點放大鏡+資料夾icon選擇檔案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點藍色三角形按鍵執行檔案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021803" y="1268826"/>
            <a:ext cx="8148394" cy="4320347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4"/>
          <p:cNvSpPr txBox="1">
            <a:spLocks noGrp="1"/>
          </p:cNvSpPr>
          <p:nvPr>
            <p:ph type="title"/>
          </p:nvPr>
        </p:nvSpPr>
        <p:spPr>
          <a:xfrm>
            <a:off x="749300" y="125800"/>
            <a:ext cx="10515600" cy="86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XAMPP修改MySQL密碼</a:t>
            </a:r>
            <a:endParaRPr/>
          </a:p>
        </p:txBody>
      </p:sp>
      <p:sp>
        <p:nvSpPr>
          <p:cNvPr id="251" name="Google Shape;251;p34"/>
          <p:cNvSpPr/>
          <p:nvPr/>
        </p:nvSpPr>
        <p:spPr>
          <a:xfrm>
            <a:off x="1509488" y="5891199"/>
            <a:ext cx="9173024" cy="5232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mysqladmin.exe -u root password WhateverPassword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 txBox="1">
            <a:spLocks noGrp="1"/>
          </p:cNvSpPr>
          <p:nvPr>
            <p:ph type="body" idx="1"/>
          </p:nvPr>
        </p:nvSpPr>
        <p:spPr>
          <a:xfrm>
            <a:off x="838200" y="1342417"/>
            <a:ext cx="10515600" cy="483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 err="1"/>
              <a:t>xampp安裝路徑的C</a:t>
            </a:r>
            <a:r>
              <a:rPr lang="en-US" sz="2400" dirty="0"/>
              <a:t>:\</a:t>
            </a:r>
            <a:r>
              <a:rPr lang="en-US" sz="2400" dirty="0" err="1"/>
              <a:t>改成D</a:t>
            </a:r>
            <a:r>
              <a:rPr lang="en-US" sz="2400" dirty="0"/>
              <a:t>:\</a:t>
            </a:r>
            <a:r>
              <a:rPr lang="en-US" sz="2400" dirty="0" err="1"/>
              <a:t>xampp</a:t>
            </a:r>
            <a:endParaRPr sz="2400" dirty="0"/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 err="1"/>
              <a:t>安裝完成到xampp資料夾找xampp-control檔案，按右鍵以系統管理員開啟</a:t>
            </a:r>
            <a:endParaRPr sz="2400" dirty="0"/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開啟後找到mysql後面的config按鈕點my.ini，自動開啟記事本，全部取代3306-&gt;3307</a:t>
            </a:r>
            <a:endParaRPr sz="2400" dirty="0"/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 err="1"/>
              <a:t>xampp介面右上角config按鈕</a:t>
            </a:r>
            <a:r>
              <a:rPr lang="en-US" sz="2400" dirty="0"/>
              <a:t>-&gt;Service and Port Settings-&gt;點mysql分頁，port改成3307</a:t>
            </a:r>
            <a:endParaRPr sz="2400" dirty="0"/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 err="1"/>
              <a:t>放大鏡搜尋regedit</a:t>
            </a:r>
            <a:r>
              <a:rPr lang="en-US" sz="2400" dirty="0"/>
              <a:t>-&gt;</a:t>
            </a:r>
            <a:r>
              <a:rPr lang="en-US" sz="2400" dirty="0" err="1"/>
              <a:t>HKEY_local_machine</a:t>
            </a:r>
            <a:r>
              <a:rPr lang="en-US" sz="2400" dirty="0"/>
              <a:t>-&gt;system-&gt;</a:t>
            </a:r>
            <a:r>
              <a:rPr lang="en-US" sz="2400" dirty="0" err="1"/>
              <a:t>currentControlSet</a:t>
            </a:r>
            <a:r>
              <a:rPr lang="en-US" sz="2400" dirty="0"/>
              <a:t>-&gt;Services-&gt;</a:t>
            </a:r>
            <a:r>
              <a:rPr lang="en-US" sz="2400" dirty="0" err="1"/>
              <a:t>mysql</a:t>
            </a:r>
            <a:endParaRPr sz="2400" dirty="0"/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 err="1"/>
              <a:t>點imagePath修改為此路徑</a:t>
            </a:r>
            <a:r>
              <a:rPr lang="en-US" sz="2400" dirty="0"/>
              <a:t> D:\xampp\mysql\bin\mysqld.exe --defaults-file=D:\xampp\mysql\bin\my.ini </a:t>
            </a:r>
            <a:r>
              <a:rPr lang="en-US" sz="2400" dirty="0" err="1"/>
              <a:t>mysql</a:t>
            </a:r>
            <a:r>
              <a:rPr lang="en-US" sz="2400" dirty="0"/>
              <a:t>"</a:t>
            </a:r>
            <a:endParaRPr sz="2400" dirty="0"/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 err="1"/>
              <a:t>放大鏡搜尋</a:t>
            </a:r>
            <a:r>
              <a:rPr lang="en-US" sz="2400" dirty="0"/>
              <a:t>-&gt;</a:t>
            </a:r>
            <a:r>
              <a:rPr lang="en-US" sz="2400" dirty="0" err="1"/>
              <a:t>服務</a:t>
            </a:r>
            <a:r>
              <a:rPr lang="en-US" sz="2400" dirty="0"/>
              <a:t>-&gt;</a:t>
            </a:r>
            <a:r>
              <a:rPr lang="en-US" sz="2400" dirty="0" err="1"/>
              <a:t>mysql停止</a:t>
            </a:r>
            <a:r>
              <a:rPr lang="en-US" sz="2400" dirty="0"/>
              <a:t>-&gt;</a:t>
            </a:r>
            <a:r>
              <a:rPr lang="en-US" sz="2400" dirty="0" err="1"/>
              <a:t>啟動</a:t>
            </a:r>
            <a:endParaRPr sz="2400" dirty="0"/>
          </a:p>
        </p:txBody>
      </p:sp>
      <p:sp>
        <p:nvSpPr>
          <p:cNvPr id="258" name="Google Shape;258;p35"/>
          <p:cNvSpPr txBox="1">
            <a:spLocks noGrp="1"/>
          </p:cNvSpPr>
          <p:nvPr>
            <p:ph type="title"/>
          </p:nvPr>
        </p:nvSpPr>
        <p:spPr>
          <a:xfrm>
            <a:off x="766884" y="407154"/>
            <a:ext cx="10515600" cy="864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NTU教室電腦修改MySQL</a:t>
            </a:r>
            <a:r>
              <a:rPr lang="en-US" dirty="0"/>
              <a:t> </a:t>
            </a:r>
            <a:r>
              <a:rPr lang="en-US" dirty="0" err="1"/>
              <a:t>port</a:t>
            </a:r>
            <a:r>
              <a:rPr lang="en-US" dirty="0" err="1" smtClean="0"/>
              <a:t>與讀取路徑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altLang="zh-TW" sz="3200" b="1" dirty="0" smtClean="0">
                <a:solidFill>
                  <a:srgbClr val="FF0000"/>
                </a:solidFill>
              </a:rPr>
              <a:t>(</a:t>
            </a:r>
            <a:r>
              <a:rPr lang="zh-TW" altLang="en-US" sz="3200" b="1" dirty="0" smtClean="0">
                <a:solidFill>
                  <a:srgbClr val="FF0000"/>
                </a:solidFill>
              </a:rPr>
              <a:t>因已安裝其他資料庫</a:t>
            </a:r>
            <a:r>
              <a:rPr lang="en-US" altLang="zh-TW" sz="3200" b="1" dirty="0" smtClean="0">
                <a:solidFill>
                  <a:srgbClr val="FF0000"/>
                </a:solidFill>
              </a:rPr>
              <a:t>)</a:t>
            </a:r>
            <a:endParaRPr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>
            <a:spLocks noGrp="1"/>
          </p:cNvSpPr>
          <p:nvPr>
            <p:ph type="title"/>
          </p:nvPr>
        </p:nvSpPr>
        <p:spPr>
          <a:xfrm>
            <a:off x="749300" y="125800"/>
            <a:ext cx="10515600" cy="86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Sequel pro (Mac)</a:t>
            </a:r>
            <a:endParaRPr sz="4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36" descr="ç¸éåç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347927" y="1367945"/>
            <a:ext cx="5496145" cy="412210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6"/>
          <p:cNvSpPr/>
          <p:nvPr/>
        </p:nvSpPr>
        <p:spPr>
          <a:xfrm>
            <a:off x="3941435" y="5711087"/>
            <a:ext cx="430912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https://www.sequelpro.com/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08876" y="1343025"/>
            <a:ext cx="8974248" cy="4833938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7"/>
          <p:cNvSpPr txBox="1">
            <a:spLocks noGrp="1"/>
          </p:cNvSpPr>
          <p:nvPr>
            <p:ph type="title"/>
          </p:nvPr>
        </p:nvSpPr>
        <p:spPr>
          <a:xfrm>
            <a:off x="749300" y="125800"/>
            <a:ext cx="10515600" cy="86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連接資料庫</a:t>
            </a:r>
            <a:endParaRPr/>
          </a:p>
        </p:txBody>
      </p:sp>
      <p:sp>
        <p:nvSpPr>
          <p:cNvPr id="272" name="Google Shape;272;p37"/>
          <p:cNvSpPr txBox="1"/>
          <p:nvPr/>
        </p:nvSpPr>
        <p:spPr>
          <a:xfrm>
            <a:off x="6580522" y="5190472"/>
            <a:ext cx="2339100" cy="523200"/>
          </a:xfrm>
          <a:prstGeom prst="rect">
            <a:avLst/>
          </a:prstGeom>
          <a:solidFill>
            <a:srgbClr val="DCF5E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預設密碼root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r="51660" b="51660"/>
          <a:stretch/>
        </p:blipFill>
        <p:spPr>
          <a:xfrm>
            <a:off x="2233010" y="1368947"/>
            <a:ext cx="7725979" cy="4828736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8"/>
          <p:cNvSpPr txBox="1">
            <a:spLocks noGrp="1"/>
          </p:cNvSpPr>
          <p:nvPr>
            <p:ph type="title"/>
          </p:nvPr>
        </p:nvSpPr>
        <p:spPr>
          <a:xfrm>
            <a:off x="749300" y="125800"/>
            <a:ext cx="10515600" cy="86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新增或選擇資料庫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31138" y="1343025"/>
            <a:ext cx="8075426" cy="5047142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9"/>
          <p:cNvSpPr txBox="1">
            <a:spLocks noGrp="1"/>
          </p:cNvSpPr>
          <p:nvPr>
            <p:ph type="title"/>
          </p:nvPr>
        </p:nvSpPr>
        <p:spPr>
          <a:xfrm>
            <a:off x="749300" y="125800"/>
            <a:ext cx="10515600" cy="86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新增資料表</a:t>
            </a:r>
            <a:endParaRPr/>
          </a:p>
        </p:txBody>
      </p:sp>
      <p:sp>
        <p:nvSpPr>
          <p:cNvPr id="285" name="Google Shape;285;p39"/>
          <p:cNvSpPr/>
          <p:nvPr/>
        </p:nvSpPr>
        <p:spPr>
          <a:xfrm>
            <a:off x="1823929" y="6188020"/>
            <a:ext cx="361507" cy="265945"/>
          </a:xfrm>
          <a:prstGeom prst="rect">
            <a:avLst/>
          </a:prstGeom>
          <a:noFill/>
          <a:ln w="38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9"/>
          <p:cNvSpPr/>
          <p:nvPr/>
        </p:nvSpPr>
        <p:spPr>
          <a:xfrm>
            <a:off x="4663488" y="1743609"/>
            <a:ext cx="2683609" cy="1042122"/>
          </a:xfrm>
          <a:prstGeom prst="rect">
            <a:avLst/>
          </a:prstGeom>
          <a:noFill/>
          <a:ln w="38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4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228850" y="1343025"/>
            <a:ext cx="7734300" cy="4833938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0"/>
          <p:cNvSpPr txBox="1">
            <a:spLocks noGrp="1"/>
          </p:cNvSpPr>
          <p:nvPr>
            <p:ph type="title"/>
          </p:nvPr>
        </p:nvSpPr>
        <p:spPr>
          <a:xfrm>
            <a:off x="749300" y="125800"/>
            <a:ext cx="10515600" cy="86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編輯資料表</a:t>
            </a:r>
            <a:endParaRPr/>
          </a:p>
        </p:txBody>
      </p:sp>
      <p:sp>
        <p:nvSpPr>
          <p:cNvPr id="293" name="Google Shape;293;p40"/>
          <p:cNvSpPr/>
          <p:nvPr/>
        </p:nvSpPr>
        <p:spPr>
          <a:xfrm>
            <a:off x="3431348" y="4262967"/>
            <a:ext cx="361507" cy="265945"/>
          </a:xfrm>
          <a:prstGeom prst="rect">
            <a:avLst/>
          </a:prstGeom>
          <a:noFill/>
          <a:ln w="38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40"/>
          <p:cNvSpPr/>
          <p:nvPr/>
        </p:nvSpPr>
        <p:spPr>
          <a:xfrm>
            <a:off x="3431348" y="5979825"/>
            <a:ext cx="361507" cy="265945"/>
          </a:xfrm>
          <a:prstGeom prst="rect">
            <a:avLst/>
          </a:prstGeom>
          <a:noFill/>
          <a:ln w="38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0"/>
          <p:cNvSpPr txBox="1"/>
          <p:nvPr/>
        </p:nvSpPr>
        <p:spPr>
          <a:xfrm>
            <a:off x="3886297" y="3739747"/>
            <a:ext cx="2339102" cy="523220"/>
          </a:xfrm>
          <a:prstGeom prst="rect">
            <a:avLst/>
          </a:prstGeom>
          <a:solidFill>
            <a:srgbClr val="DCF5E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新增一筆資料</a:t>
            </a:r>
            <a:endParaRPr/>
          </a:p>
        </p:txBody>
      </p:sp>
      <p:sp>
        <p:nvSpPr>
          <p:cNvPr id="296" name="Google Shape;296;p40"/>
          <p:cNvSpPr txBox="1"/>
          <p:nvPr/>
        </p:nvSpPr>
        <p:spPr>
          <a:xfrm>
            <a:off x="3886297" y="5354410"/>
            <a:ext cx="1620957" cy="523220"/>
          </a:xfrm>
          <a:prstGeom prst="rect">
            <a:avLst/>
          </a:prstGeom>
          <a:solidFill>
            <a:srgbClr val="DCF5E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設定鍵值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849934"/>
            <a:ext cx="10515600" cy="382012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1"/>
          <p:cNvSpPr txBox="1">
            <a:spLocks noGrp="1"/>
          </p:cNvSpPr>
          <p:nvPr>
            <p:ph type="title"/>
          </p:nvPr>
        </p:nvSpPr>
        <p:spPr>
          <a:xfrm>
            <a:off x="749300" y="125800"/>
            <a:ext cx="10515600" cy="86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查詢資料</a:t>
            </a:r>
            <a:endParaRPr/>
          </a:p>
        </p:txBody>
      </p:sp>
      <p:sp>
        <p:nvSpPr>
          <p:cNvPr id="303" name="Google Shape;303;p41"/>
          <p:cNvSpPr/>
          <p:nvPr/>
        </p:nvSpPr>
        <p:spPr>
          <a:xfrm>
            <a:off x="4791079" y="1849934"/>
            <a:ext cx="472037" cy="479210"/>
          </a:xfrm>
          <a:prstGeom prst="rect">
            <a:avLst/>
          </a:prstGeom>
          <a:noFill/>
          <a:ln w="38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41"/>
          <p:cNvSpPr/>
          <p:nvPr/>
        </p:nvSpPr>
        <p:spPr>
          <a:xfrm>
            <a:off x="9855721" y="3526319"/>
            <a:ext cx="1409179" cy="265572"/>
          </a:xfrm>
          <a:prstGeom prst="rect">
            <a:avLst/>
          </a:prstGeom>
          <a:noFill/>
          <a:ln w="38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228850" y="1343025"/>
            <a:ext cx="7734300" cy="4833938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2"/>
          <p:cNvSpPr txBox="1">
            <a:spLocks noGrp="1"/>
          </p:cNvSpPr>
          <p:nvPr>
            <p:ph type="title"/>
          </p:nvPr>
        </p:nvSpPr>
        <p:spPr>
          <a:xfrm>
            <a:off x="749300" y="125800"/>
            <a:ext cx="10515600" cy="86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匯入外部sql檔案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150500" y="2090094"/>
            <a:ext cx="1891000" cy="18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749300" y="125800"/>
            <a:ext cx="10515600" cy="86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關聯式資料庫</a:t>
            </a:r>
            <a:endParaRPr/>
          </a:p>
        </p:txBody>
      </p:sp>
      <p:pic>
        <p:nvPicPr>
          <p:cNvPr id="113" name="Google Shape;113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6473" y="2238950"/>
            <a:ext cx="1593289" cy="1593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66146" y="2090095"/>
            <a:ext cx="1890999" cy="1890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/>
          <p:nvPr/>
        </p:nvSpPr>
        <p:spPr>
          <a:xfrm rot="5400000">
            <a:off x="3838456" y="2969674"/>
            <a:ext cx="493350" cy="425302"/>
          </a:xfrm>
          <a:prstGeom prst="triangle">
            <a:avLst>
              <a:gd name="adj" fmla="val 50000"/>
            </a:avLst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6"/>
          <p:cNvSpPr/>
          <p:nvPr/>
        </p:nvSpPr>
        <p:spPr>
          <a:xfrm rot="5400000">
            <a:off x="7807148" y="2969674"/>
            <a:ext cx="493350" cy="425302"/>
          </a:xfrm>
          <a:prstGeom prst="triangle">
            <a:avLst>
              <a:gd name="adj" fmla="val 50000"/>
            </a:avLst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6"/>
          <p:cNvSpPr txBox="1"/>
          <p:nvPr/>
        </p:nvSpPr>
        <p:spPr>
          <a:xfrm>
            <a:off x="1258750" y="4163964"/>
            <a:ext cx="192873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資料(Data)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5088833" y="4163964"/>
            <a:ext cx="201433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表格(Table)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8475135" y="4164306"/>
            <a:ext cx="30730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資料庫(Database)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72049" y="1343025"/>
            <a:ext cx="10047902" cy="4833938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3"/>
          <p:cNvSpPr txBox="1">
            <a:spLocks noGrp="1"/>
          </p:cNvSpPr>
          <p:nvPr>
            <p:ph type="title"/>
          </p:nvPr>
        </p:nvSpPr>
        <p:spPr>
          <a:xfrm>
            <a:off x="749300" y="125800"/>
            <a:ext cx="10515600" cy="86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MAMP修改MySQL密碼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4"/>
          <p:cNvSpPr txBox="1">
            <a:spLocks noGrp="1"/>
          </p:cNvSpPr>
          <p:nvPr>
            <p:ph type="title"/>
          </p:nvPr>
        </p:nvSpPr>
        <p:spPr>
          <a:xfrm>
            <a:off x="831850" y="3543300"/>
            <a:ext cx="10515600" cy="1019175"/>
          </a:xfrm>
          <a:prstGeom prst="rect">
            <a:avLst/>
          </a:prstGeom>
          <a:gradFill>
            <a:gsLst>
              <a:gs pos="0">
                <a:srgbClr val="8FDDC9"/>
              </a:gs>
              <a:gs pos="100000">
                <a:srgbClr val="B8C3E9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資料庫相關知識</a:t>
            </a:r>
            <a:endParaRPr/>
          </a:p>
        </p:txBody>
      </p:sp>
      <p:sp>
        <p:nvSpPr>
          <p:cNvPr id="322" name="Google Shape;322;p4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5"/>
          <p:cNvSpPr txBox="1">
            <a:spLocks noGrp="1"/>
          </p:cNvSpPr>
          <p:nvPr>
            <p:ph type="title"/>
          </p:nvPr>
        </p:nvSpPr>
        <p:spPr>
          <a:xfrm>
            <a:off x="749300" y="125800"/>
            <a:ext cx="10515600" cy="86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資料型態-整數</a:t>
            </a:r>
            <a:endParaRPr/>
          </a:p>
        </p:txBody>
      </p:sp>
      <p:graphicFrame>
        <p:nvGraphicFramePr>
          <p:cNvPr id="328" name="Google Shape;328;p45"/>
          <p:cNvGraphicFramePr/>
          <p:nvPr/>
        </p:nvGraphicFramePr>
        <p:xfrm>
          <a:off x="580213" y="1320209"/>
          <a:ext cx="11031575" cy="4441100"/>
        </p:xfrm>
        <a:graphic>
          <a:graphicData uri="http://schemas.openxmlformats.org/drawingml/2006/table">
            <a:tbl>
              <a:tblPr firstRow="1" bandRow="1" bandCol="1">
                <a:noFill/>
                <a:tableStyleId>{6023C2E5-03DF-4DFE-85CA-2F95311EFA8A}</a:tableStyleId>
              </a:tblPr>
              <a:tblGrid>
                <a:gridCol w="2535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33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型態</a:t>
                      </a:r>
                      <a:endParaRPr/>
                    </a:p>
                  </a:txBody>
                  <a:tcPr marL="16050" marR="16050" marT="16050" marB="16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空間需求</a:t>
                      </a:r>
                      <a:endParaRPr/>
                    </a:p>
                  </a:txBody>
                  <a:tcPr marL="16050" marR="16050" marT="16050" marB="16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範圍</a:t>
                      </a:r>
                      <a:endParaRPr/>
                    </a:p>
                  </a:txBody>
                  <a:tcPr marL="16050" marR="16050" marT="16050" marB="160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1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TINYINT[(M)]</a:t>
                      </a:r>
                      <a:endParaRPr/>
                    </a:p>
                  </a:txBody>
                  <a:tcPr marL="16050" marR="16050" marT="16050" marB="16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 byte</a:t>
                      </a:r>
                      <a:endParaRPr/>
                    </a:p>
                  </a:txBody>
                  <a:tcPr marL="16050" marR="16050" marT="16050" marB="16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Signed: -128 to 127 (-2</a:t>
                      </a:r>
                      <a:r>
                        <a:rPr lang="en-US" sz="2000" u="none" strike="noStrike" cap="none" baseline="30000"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to 2</a:t>
                      </a:r>
                      <a:r>
                        <a:rPr lang="en-US" sz="2000" u="none" strike="noStrike" cap="none" baseline="30000"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-1)</a:t>
                      </a:r>
                      <a:b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Unsigned: 0 to 255 (0 to 2</a:t>
                      </a:r>
                      <a:r>
                        <a:rPr lang="en-US" sz="2000" u="none" strike="noStrike" cap="none" baseline="30000"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-1)</a:t>
                      </a:r>
                      <a:endParaRPr/>
                    </a:p>
                  </a:txBody>
                  <a:tcPr marL="16050" marR="16050" marT="16050" marB="160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5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SMALLINT[(M)]</a:t>
                      </a:r>
                      <a:endParaRPr/>
                    </a:p>
                  </a:txBody>
                  <a:tcPr marL="16050" marR="16050" marT="16050" marB="16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 bytes</a:t>
                      </a:r>
                      <a:endParaRPr/>
                    </a:p>
                  </a:txBody>
                  <a:tcPr marL="16050" marR="16050" marT="16050" marB="16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Signed: -32768 to 32767 (-2</a:t>
                      </a:r>
                      <a:r>
                        <a:rPr lang="en-US" sz="2000" u="none" strike="noStrike" cap="none" baseline="30000">
                          <a:latin typeface="Arial"/>
                          <a:ea typeface="Arial"/>
                          <a:cs typeface="Arial"/>
                          <a:sym typeface="Arial"/>
                        </a:rPr>
                        <a:t>15</a:t>
                      </a: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to 2</a:t>
                      </a:r>
                      <a:r>
                        <a:rPr lang="en-US" sz="2000" u="none" strike="noStrike" cap="none" baseline="30000">
                          <a:latin typeface="Arial"/>
                          <a:ea typeface="Arial"/>
                          <a:cs typeface="Arial"/>
                          <a:sym typeface="Arial"/>
                        </a:rPr>
                        <a:t>15</a:t>
                      </a: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-1)</a:t>
                      </a:r>
                      <a:b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Unsigned: 0 to 65535 (0 to 2</a:t>
                      </a:r>
                      <a:r>
                        <a:rPr lang="en-US" sz="2000" u="none" strike="noStrike" cap="none" baseline="30000">
                          <a:latin typeface="Arial"/>
                          <a:ea typeface="Arial"/>
                          <a:cs typeface="Arial"/>
                          <a:sym typeface="Arial"/>
                        </a:rPr>
                        <a:t>16</a:t>
                      </a: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-1)</a:t>
                      </a:r>
                      <a:endParaRPr/>
                    </a:p>
                  </a:txBody>
                  <a:tcPr marL="16050" marR="16050" marT="16050" marB="160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5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MEDIUNINT[(M)]</a:t>
                      </a:r>
                      <a:endParaRPr/>
                    </a:p>
                  </a:txBody>
                  <a:tcPr marL="16050" marR="16050" marT="16050" marB="16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3 bytes</a:t>
                      </a:r>
                      <a:endParaRPr/>
                    </a:p>
                  </a:txBody>
                  <a:tcPr marL="16050" marR="16050" marT="16050" marB="16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Signed: -8388608 to 8388607 (-2</a:t>
                      </a:r>
                      <a:r>
                        <a:rPr lang="en-US" sz="2000" u="none" strike="noStrike" cap="none" baseline="30000">
                          <a:latin typeface="Arial"/>
                          <a:ea typeface="Arial"/>
                          <a:cs typeface="Arial"/>
                          <a:sym typeface="Arial"/>
                        </a:rPr>
                        <a:t>23</a:t>
                      </a: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to 2</a:t>
                      </a:r>
                      <a:r>
                        <a:rPr lang="en-US" sz="2000" u="none" strike="noStrike" cap="none" baseline="30000">
                          <a:latin typeface="Arial"/>
                          <a:ea typeface="Arial"/>
                          <a:cs typeface="Arial"/>
                          <a:sym typeface="Arial"/>
                        </a:rPr>
                        <a:t>23</a:t>
                      </a: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-1)</a:t>
                      </a:r>
                      <a:b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Unsigned: 0 to 16777215 (0 to 2</a:t>
                      </a:r>
                      <a:r>
                        <a:rPr lang="en-US" sz="2000" u="none" strike="noStrike" cap="none" baseline="30000">
                          <a:latin typeface="Arial"/>
                          <a:ea typeface="Arial"/>
                          <a:cs typeface="Arial"/>
                          <a:sym typeface="Arial"/>
                        </a:rPr>
                        <a:t>24</a:t>
                      </a: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-1)</a:t>
                      </a:r>
                      <a:endParaRPr/>
                    </a:p>
                  </a:txBody>
                  <a:tcPr marL="16050" marR="16050" marT="16050" marB="160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5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INT[(M)]</a:t>
                      </a:r>
                      <a:b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INTEGER[(M)]</a:t>
                      </a:r>
                      <a:endParaRPr/>
                    </a:p>
                  </a:txBody>
                  <a:tcPr marL="16050" marR="16050" marT="16050" marB="16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4 bytes</a:t>
                      </a:r>
                      <a:endParaRPr/>
                    </a:p>
                  </a:txBody>
                  <a:tcPr marL="16050" marR="16050" marT="16050" marB="16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Signed: -2147483648 to 2147483647 (-2</a:t>
                      </a:r>
                      <a:r>
                        <a:rPr lang="en-US" sz="2000" u="none" strike="noStrike" cap="none" baseline="30000">
                          <a:latin typeface="Arial"/>
                          <a:ea typeface="Arial"/>
                          <a:cs typeface="Arial"/>
                          <a:sym typeface="Arial"/>
                        </a:rPr>
                        <a:t>31</a:t>
                      </a: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to 2</a:t>
                      </a:r>
                      <a:r>
                        <a:rPr lang="en-US" sz="2000" u="none" strike="noStrike" cap="none" baseline="30000">
                          <a:latin typeface="Arial"/>
                          <a:ea typeface="Arial"/>
                          <a:cs typeface="Arial"/>
                          <a:sym typeface="Arial"/>
                        </a:rPr>
                        <a:t>31</a:t>
                      </a: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-1)</a:t>
                      </a:r>
                      <a:b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Unsigned: 0 to 4294967295 (0 to 2</a:t>
                      </a:r>
                      <a:r>
                        <a:rPr lang="en-US" sz="2000" u="none" strike="noStrike" cap="none" baseline="30000">
                          <a:latin typeface="Arial"/>
                          <a:ea typeface="Arial"/>
                          <a:cs typeface="Arial"/>
                          <a:sym typeface="Arial"/>
                        </a:rPr>
                        <a:t>32</a:t>
                      </a: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-1)</a:t>
                      </a:r>
                      <a:endParaRPr/>
                    </a:p>
                  </a:txBody>
                  <a:tcPr marL="16050" marR="16050" marT="16050" marB="160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BIGINT[(M)]</a:t>
                      </a:r>
                      <a:endParaRPr/>
                    </a:p>
                  </a:txBody>
                  <a:tcPr marL="16050" marR="16050" marT="16050" marB="16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8 bytes</a:t>
                      </a:r>
                      <a:endParaRPr/>
                    </a:p>
                  </a:txBody>
                  <a:tcPr marL="16050" marR="16050" marT="16050" marB="16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Signed: -9223372036854775808 to 9223372036854775807 (-2</a:t>
                      </a:r>
                      <a:r>
                        <a:rPr lang="en-US" sz="2000" u="none" strike="noStrike" cap="none" baseline="30000">
                          <a:latin typeface="Arial"/>
                          <a:ea typeface="Arial"/>
                          <a:cs typeface="Arial"/>
                          <a:sym typeface="Arial"/>
                        </a:rPr>
                        <a:t>63</a:t>
                      </a: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to 2</a:t>
                      </a:r>
                      <a:r>
                        <a:rPr lang="en-US" sz="2000" u="none" strike="noStrike" cap="none" baseline="30000">
                          <a:latin typeface="Arial"/>
                          <a:ea typeface="Arial"/>
                          <a:cs typeface="Arial"/>
                          <a:sym typeface="Arial"/>
                        </a:rPr>
                        <a:t>63</a:t>
                      </a: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-1)</a:t>
                      </a:r>
                      <a:b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Unsigned: 0 to 18446744073709551615 (0 to 2</a:t>
                      </a:r>
                      <a:r>
                        <a:rPr lang="en-US" sz="2000" u="none" strike="noStrike" cap="none" baseline="30000">
                          <a:latin typeface="Arial"/>
                          <a:ea typeface="Arial"/>
                          <a:cs typeface="Arial"/>
                          <a:sym typeface="Arial"/>
                        </a:rPr>
                        <a:t>64</a:t>
                      </a: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-1)</a:t>
                      </a:r>
                      <a:endParaRPr/>
                    </a:p>
                  </a:txBody>
                  <a:tcPr marL="16050" marR="16050" marT="16050" marB="1605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6"/>
          <p:cNvSpPr txBox="1">
            <a:spLocks noGrp="1"/>
          </p:cNvSpPr>
          <p:nvPr>
            <p:ph type="title"/>
          </p:nvPr>
        </p:nvSpPr>
        <p:spPr>
          <a:xfrm>
            <a:off x="749300" y="125800"/>
            <a:ext cx="10515600" cy="86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資料型態-浮點數</a:t>
            </a:r>
            <a:endParaRPr/>
          </a:p>
        </p:txBody>
      </p:sp>
      <p:graphicFrame>
        <p:nvGraphicFramePr>
          <p:cNvPr id="334" name="Google Shape;334;p46"/>
          <p:cNvGraphicFramePr/>
          <p:nvPr/>
        </p:nvGraphicFramePr>
        <p:xfrm>
          <a:off x="580213" y="1320209"/>
          <a:ext cx="11031575" cy="3519525"/>
        </p:xfrm>
        <a:graphic>
          <a:graphicData uri="http://schemas.openxmlformats.org/drawingml/2006/table">
            <a:tbl>
              <a:tblPr firstRow="1" bandRow="1" bandCol="1">
                <a:noFill/>
                <a:tableStyleId>{6023C2E5-03DF-4DFE-85CA-2F95311EFA8A}</a:tableStyleId>
              </a:tblPr>
              <a:tblGrid>
                <a:gridCol w="2513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8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69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型態</a:t>
                      </a:r>
                      <a:endParaRPr/>
                    </a:p>
                  </a:txBody>
                  <a:tcPr marL="16050" marR="16050" marT="16050" marB="16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空間需求</a:t>
                      </a:r>
                      <a:endParaRPr/>
                    </a:p>
                  </a:txBody>
                  <a:tcPr marL="16050" marR="16050" marT="16050" marB="16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範圍</a:t>
                      </a:r>
                      <a:endParaRPr/>
                    </a:p>
                  </a:txBody>
                  <a:tcPr marL="16050" marR="16050" marT="16050" marB="160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FLOAT(precision)</a:t>
                      </a:r>
                      <a:endParaRPr/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4 or 8</a:t>
                      </a:r>
                      <a:endParaRPr/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若 precision &lt;= 24 的話，視為 FLOAT（單精度）</a:t>
                      </a:r>
                      <a:br>
                        <a:rPr lang="en-US" sz="2000" u="none" strike="noStrike" cap="none"/>
                      </a:br>
                      <a:r>
                        <a:rPr lang="en-US" sz="2000" u="none" strike="noStrike" cap="none"/>
                        <a:t>若 25 &lt;= precision &lt;= 53 的話，則視為 DOUBLE（雙精度）</a:t>
                      </a:r>
                      <a:endParaRPr/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5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FLOAT[(M,D)]</a:t>
                      </a:r>
                      <a:endParaRPr/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4 bytes</a:t>
                      </a:r>
                      <a:endParaRPr/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±1.175494351E-38　±3.402823466E+38</a:t>
                      </a:r>
                      <a:endParaRPr/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5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DOUBLE[(M,D)]</a:t>
                      </a:r>
                      <a:br>
                        <a:rPr lang="en-US" sz="2000" u="none" strike="noStrike" cap="none"/>
                      </a:br>
                      <a:r>
                        <a:rPr lang="en-US" sz="2000" u="none" strike="noStrike" cap="none"/>
                        <a:t>REAL[(M,D)]</a:t>
                      </a:r>
                      <a:endParaRPr/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8 bytes</a:t>
                      </a:r>
                      <a:endParaRPr/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±1.7976931348623157E+308　±-2.2250738585072014E-308</a:t>
                      </a:r>
                      <a:endParaRPr sz="2000" u="none" strike="noStrike" cap="none"/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5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DECIMAL[(M,D)]</a:t>
                      </a:r>
                      <a:endParaRPr sz="2000" u="none" strike="noStrike" cap="none"/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M+2</a:t>
                      </a:r>
                      <a:endParaRPr/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依M, D值而定，DECIMAL(5,2)為-999.99~999.99</a:t>
                      </a:r>
                      <a:endParaRPr sz="2000" u="none" strike="noStrike" cap="none"/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35" name="Google Shape;335;p46"/>
          <p:cNvSpPr/>
          <p:nvPr/>
        </p:nvSpPr>
        <p:spPr>
          <a:xfrm>
            <a:off x="749300" y="4720088"/>
            <a:ext cx="983866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M：代表「最大顯示寬度」，其值不得大於 255。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D：代表「小數位數」，其值不得大於 30，也不能大於 M-2。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7"/>
          <p:cNvSpPr txBox="1">
            <a:spLocks noGrp="1"/>
          </p:cNvSpPr>
          <p:nvPr>
            <p:ph type="title"/>
          </p:nvPr>
        </p:nvSpPr>
        <p:spPr>
          <a:xfrm>
            <a:off x="749300" y="125800"/>
            <a:ext cx="10515600" cy="86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資料型態-日期與時間</a:t>
            </a:r>
            <a:endParaRPr/>
          </a:p>
        </p:txBody>
      </p:sp>
      <p:graphicFrame>
        <p:nvGraphicFramePr>
          <p:cNvPr id="341" name="Google Shape;341;p47"/>
          <p:cNvGraphicFramePr/>
          <p:nvPr/>
        </p:nvGraphicFramePr>
        <p:xfrm>
          <a:off x="580213" y="1320209"/>
          <a:ext cx="11031575" cy="3872625"/>
        </p:xfrm>
        <a:graphic>
          <a:graphicData uri="http://schemas.openxmlformats.org/drawingml/2006/table">
            <a:tbl>
              <a:tblPr firstRow="1" bandRow="1" bandCol="1">
                <a:noFill/>
                <a:tableStyleId>{6023C2E5-03DF-4DFE-85CA-2F95311EFA8A}</a:tableStyleId>
              </a:tblPr>
              <a:tblGrid>
                <a:gridCol w="2513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8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69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型態</a:t>
                      </a:r>
                      <a:endParaRPr/>
                    </a:p>
                  </a:txBody>
                  <a:tcPr marL="16050" marR="16050" marT="16050" marB="16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空間需求</a:t>
                      </a:r>
                      <a:endParaRPr/>
                    </a:p>
                  </a:txBody>
                  <a:tcPr marL="16050" marR="16050" marT="16050" marB="16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範圍</a:t>
                      </a:r>
                      <a:endParaRPr/>
                    </a:p>
                  </a:txBody>
                  <a:tcPr marL="16050" marR="16050" marT="16050" marB="160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DATE</a:t>
                      </a:r>
                      <a:endParaRPr/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3 bytes</a:t>
                      </a:r>
                      <a:endParaRPr/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'1000-01-01' to '9999-12-31'</a:t>
                      </a:r>
                      <a:endParaRPr/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5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TIME</a:t>
                      </a:r>
                      <a:endParaRPr/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3 bytes</a:t>
                      </a:r>
                      <a:endParaRPr/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'-838:59:59' to '838:59:59'</a:t>
                      </a:r>
                      <a:endParaRPr/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5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DATETIME</a:t>
                      </a:r>
                      <a:endParaRPr/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8 bytes</a:t>
                      </a:r>
                      <a:endParaRPr/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'1000-01-01 00:00:00' to '9999-12-31 23:59:59'</a:t>
                      </a:r>
                      <a:endParaRPr/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5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TIMESTAMP[(M)]</a:t>
                      </a:r>
                      <a:endParaRPr/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4 bytes</a:t>
                      </a:r>
                      <a:endParaRPr/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自 1970 年起，至 2037 年的某時</a:t>
                      </a:r>
                      <a:endParaRPr/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5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YEAR[(2 | 4)]</a:t>
                      </a:r>
                      <a:endParaRPr/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1 bytes</a:t>
                      </a:r>
                      <a:endParaRPr/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4-digit format: 1901 to 2155</a:t>
                      </a:r>
                      <a:br>
                        <a:rPr lang="en-US" sz="2000" u="none" strike="noStrike" cap="none"/>
                      </a:br>
                      <a:r>
                        <a:rPr lang="en-US" sz="2000" u="none" strike="noStrike" cap="none"/>
                        <a:t>2-digit format: 1970 to 2069</a:t>
                      </a:r>
                      <a:endParaRPr/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8"/>
          <p:cNvSpPr txBox="1">
            <a:spLocks noGrp="1"/>
          </p:cNvSpPr>
          <p:nvPr>
            <p:ph type="title"/>
          </p:nvPr>
        </p:nvSpPr>
        <p:spPr>
          <a:xfrm>
            <a:off x="749300" y="125800"/>
            <a:ext cx="10515600" cy="86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資料型態-字串</a:t>
            </a:r>
            <a:endParaRPr/>
          </a:p>
        </p:txBody>
      </p:sp>
      <p:graphicFrame>
        <p:nvGraphicFramePr>
          <p:cNvPr id="347" name="Google Shape;347;p48"/>
          <p:cNvGraphicFramePr/>
          <p:nvPr/>
        </p:nvGraphicFramePr>
        <p:xfrm>
          <a:off x="580213" y="1285751"/>
          <a:ext cx="11031575" cy="5190925"/>
        </p:xfrm>
        <a:graphic>
          <a:graphicData uri="http://schemas.openxmlformats.org/drawingml/2006/table">
            <a:tbl>
              <a:tblPr firstRow="1" bandRow="1" bandCol="1">
                <a:noFill/>
                <a:tableStyleId>{6023C2E5-03DF-4DFE-85CA-2F95311EFA8A}</a:tableStyleId>
              </a:tblPr>
              <a:tblGrid>
                <a:gridCol w="2513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8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69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型態</a:t>
                      </a:r>
                      <a:endParaRPr/>
                    </a:p>
                  </a:txBody>
                  <a:tcPr marL="16050" marR="16050" marT="16050" marB="16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空間需求</a:t>
                      </a:r>
                      <a:endParaRPr/>
                    </a:p>
                  </a:txBody>
                  <a:tcPr marL="16050" marR="16050" marT="16050" marB="16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範圍</a:t>
                      </a:r>
                      <a:endParaRPr/>
                    </a:p>
                  </a:txBody>
                  <a:tcPr marL="16050" marR="16050" marT="16050" marB="160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CHAR(M)</a:t>
                      </a:r>
                      <a:endParaRPr/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M bytes</a:t>
                      </a:r>
                      <a:endParaRPr/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M bytes</a:t>
                      </a:r>
                      <a:endParaRPr/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VARCHAR(M)</a:t>
                      </a:r>
                      <a:endParaRPr/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L+1 bytes</a:t>
                      </a:r>
                      <a:endParaRPr/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M bytes</a:t>
                      </a:r>
                      <a:endParaRPr/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5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TINYBLOB, TINYTEXT</a:t>
                      </a:r>
                      <a:endParaRPr/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L+1 bytes</a:t>
                      </a:r>
                      <a:endParaRPr/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</a:t>
                      </a:r>
                      <a:r>
                        <a:rPr lang="en-US" sz="1800" u="none" strike="noStrike" cap="none" baseline="30000"/>
                        <a:t>8</a:t>
                      </a:r>
                      <a:r>
                        <a:rPr lang="en-US" sz="1800" u="none" strike="noStrike" cap="none"/>
                        <a:t>-1 bytes</a:t>
                      </a:r>
                      <a:endParaRPr/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5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BLOB, TEXT</a:t>
                      </a:r>
                      <a:endParaRPr/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L+2 bytes</a:t>
                      </a:r>
                      <a:endParaRPr/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</a:t>
                      </a:r>
                      <a:r>
                        <a:rPr lang="en-US" sz="1800" u="none" strike="noStrike" cap="none" baseline="30000"/>
                        <a:t>16</a:t>
                      </a:r>
                      <a:r>
                        <a:rPr lang="en-US" sz="1800" u="none" strike="noStrike" cap="none"/>
                        <a:t>-1 bytes</a:t>
                      </a:r>
                      <a:endParaRPr/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5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MEDIUMBLOB, MEDIUMTEXT</a:t>
                      </a:r>
                      <a:endParaRPr sz="1800" u="none" strike="noStrike" cap="none"/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L+3 bytes</a:t>
                      </a:r>
                      <a:endParaRPr/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</a:t>
                      </a:r>
                      <a:r>
                        <a:rPr lang="en-US" sz="1800" u="none" strike="noStrike" cap="none" baseline="30000"/>
                        <a:t>24</a:t>
                      </a:r>
                      <a:r>
                        <a:rPr lang="en-US" sz="1800" u="none" strike="noStrike" cap="none"/>
                        <a:t>-1 bytes</a:t>
                      </a:r>
                      <a:endParaRPr/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5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LONGBLOB, LONGTEXT</a:t>
                      </a:r>
                      <a:endParaRPr sz="1800" u="none" strike="noStrike" cap="none"/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L+4 bytes</a:t>
                      </a:r>
                      <a:endParaRPr/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</a:t>
                      </a:r>
                      <a:r>
                        <a:rPr lang="en-US" sz="1800" u="none" strike="noStrike" cap="none" baseline="30000"/>
                        <a:t>32</a:t>
                      </a:r>
                      <a:r>
                        <a:rPr lang="en-US" sz="1800" u="none" strike="noStrike" cap="none"/>
                        <a:t>-1 bytes</a:t>
                      </a:r>
                      <a:endParaRPr/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25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JSON</a:t>
                      </a:r>
                      <a:endParaRPr sz="1800" u="none" strike="noStrike" cap="none"/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文字型態範圍為上限，以key/value組成</a:t>
                      </a:r>
                      <a:endParaRPr/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9"/>
          <p:cNvSpPr txBox="1">
            <a:spLocks noGrp="1"/>
          </p:cNvSpPr>
          <p:nvPr>
            <p:ph type="body" idx="1"/>
          </p:nvPr>
        </p:nvSpPr>
        <p:spPr>
          <a:xfrm>
            <a:off x="838200" y="1342417"/>
            <a:ext cx="10515600" cy="4834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使用CHAR或VARCHAR型態</a:t>
            </a:r>
            <a:endParaRPr sz="4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必須宣告最大儲存長度-&gt;M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最大長度為255 bytes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差異在於CHAR是固定長度</a:t>
            </a:r>
            <a:endParaRPr sz="4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VARCHAR為彈性可變長度</a:t>
            </a:r>
            <a:endParaRPr/>
          </a:p>
        </p:txBody>
      </p:sp>
      <p:sp>
        <p:nvSpPr>
          <p:cNvPr id="353" name="Google Shape;353;p49"/>
          <p:cNvSpPr txBox="1">
            <a:spLocks noGrp="1"/>
          </p:cNvSpPr>
          <p:nvPr>
            <p:ph type="title"/>
          </p:nvPr>
        </p:nvSpPr>
        <p:spPr>
          <a:xfrm>
            <a:off x="749300" y="125800"/>
            <a:ext cx="10515600" cy="86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字串補充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0"/>
          <p:cNvSpPr txBox="1">
            <a:spLocks noGrp="1"/>
          </p:cNvSpPr>
          <p:nvPr>
            <p:ph type="title"/>
          </p:nvPr>
        </p:nvSpPr>
        <p:spPr>
          <a:xfrm>
            <a:off x="749300" y="125800"/>
            <a:ext cx="10515600" cy="86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字串補充</a:t>
            </a:r>
            <a:endParaRPr/>
          </a:p>
        </p:txBody>
      </p:sp>
      <p:graphicFrame>
        <p:nvGraphicFramePr>
          <p:cNvPr id="359" name="Google Shape;359;p50"/>
          <p:cNvGraphicFramePr/>
          <p:nvPr/>
        </p:nvGraphicFramePr>
        <p:xfrm>
          <a:off x="749300" y="1077759"/>
          <a:ext cx="6115525" cy="2590850"/>
        </p:xfrm>
        <a:graphic>
          <a:graphicData uri="http://schemas.openxmlformats.org/drawingml/2006/table">
            <a:tbl>
              <a:tblPr firstRow="1" bandRow="1" bandCol="1">
                <a:noFill/>
                <a:tableStyleId>{6023C2E5-03DF-4DFE-85CA-2F95311EFA8A}</a:tableStyleId>
              </a:tblPr>
              <a:tblGrid>
                <a:gridCol w="212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6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/>
                        <a:t>字串內容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CHAR(4)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空間需求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''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'    '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4 bytes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'ab'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'ab  '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4 bytes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'abcd'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'abcd'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4 bytes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'abcdefgh'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'abcd'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4 bytes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60" name="Google Shape;360;p50"/>
          <p:cNvGraphicFramePr/>
          <p:nvPr/>
        </p:nvGraphicFramePr>
        <p:xfrm>
          <a:off x="7196470" y="1077759"/>
          <a:ext cx="4508200" cy="2590850"/>
        </p:xfrm>
        <a:graphic>
          <a:graphicData uri="http://schemas.openxmlformats.org/drawingml/2006/table">
            <a:tbl>
              <a:tblPr firstRow="1" bandRow="1" bandCol="1">
                <a:noFill/>
                <a:tableStyleId>{6023C2E5-03DF-4DFE-85CA-2F95311EFA8A}</a:tableStyleId>
              </a:tblPr>
              <a:tblGrid>
                <a:gridCol w="244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0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VARCHAR(4)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空間需求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''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1 byte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'ab'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3 bytes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'abcd'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5 bytes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'abcd'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5 bytes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61" name="Google Shape;361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8012" y="3968370"/>
            <a:ext cx="5895975" cy="1112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48012" y="5202738"/>
            <a:ext cx="5895975" cy="1232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1"/>
          <p:cNvSpPr txBox="1">
            <a:spLocks noGrp="1"/>
          </p:cNvSpPr>
          <p:nvPr>
            <p:ph type="body" idx="1"/>
          </p:nvPr>
        </p:nvSpPr>
        <p:spPr>
          <a:xfrm>
            <a:off x="838200" y="1342417"/>
            <a:ext cx="10515600" cy="4834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/>
              <a:t>zerofill</a:t>
            </a:r>
            <a:endParaRPr sz="3200" b="1"/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將兩個欄位分別設為「INT(4)」與「INT(5) ZEROFILL」（ZEROFILL 會在前頭的空位補 0）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兩者均存入數字 4，在顯示其資料時，前者是「4」，後者則是「00004」。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200" b="1"/>
              <a:t>auto_increment</a:t>
            </a:r>
            <a:endParaRPr sz="3200" b="1"/>
          </a:p>
          <a:p>
            <a: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Char char="•"/>
            </a:pPr>
            <a:r>
              <a:rPr lang="en-US" sz="3200"/>
              <a:t>被設定為primary key的欄位可以設定此屬性，自動產生流水號id，從1開始依序遞增。</a:t>
            </a:r>
            <a:endParaRPr sz="3200"/>
          </a:p>
        </p:txBody>
      </p:sp>
      <p:sp>
        <p:nvSpPr>
          <p:cNvPr id="368" name="Google Shape;368;p51"/>
          <p:cNvSpPr txBox="1">
            <a:spLocks noGrp="1"/>
          </p:cNvSpPr>
          <p:nvPr>
            <p:ph type="title"/>
          </p:nvPr>
        </p:nvSpPr>
        <p:spPr>
          <a:xfrm>
            <a:off x="749300" y="125800"/>
            <a:ext cx="10515600" cy="86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/>
              <a:t>屬性設定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427228" y="1736475"/>
            <a:ext cx="1891000" cy="18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749300" y="125800"/>
            <a:ext cx="10515600" cy="86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關聯式資料庫</a:t>
            </a:r>
            <a:endParaRPr/>
          </a:p>
        </p:txBody>
      </p:sp>
      <p:pic>
        <p:nvPicPr>
          <p:cNvPr id="126" name="Google Shape;12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58835" y="1736475"/>
            <a:ext cx="1891000" cy="18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/>
          <p:nvPr/>
        </p:nvSpPr>
        <p:spPr>
          <a:xfrm>
            <a:off x="4720856" y="1810903"/>
            <a:ext cx="680483" cy="1688981"/>
          </a:xfrm>
          <a:prstGeom prst="rect">
            <a:avLst/>
          </a:prstGeom>
          <a:solidFill>
            <a:srgbClr val="FCD8D2">
              <a:alpha val="41960"/>
            </a:srgbClr>
          </a:solidFill>
          <a:ln w="571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7"/>
          <p:cNvSpPr/>
          <p:nvPr/>
        </p:nvSpPr>
        <p:spPr>
          <a:xfrm>
            <a:off x="6847369" y="1810902"/>
            <a:ext cx="680483" cy="1688981"/>
          </a:xfrm>
          <a:prstGeom prst="rect">
            <a:avLst/>
          </a:prstGeom>
          <a:solidFill>
            <a:srgbClr val="FCD8D2">
              <a:alpha val="41960"/>
            </a:srgbClr>
          </a:solidFill>
          <a:ln w="571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9" name="Google Shape;129;p17"/>
          <p:cNvCxnSpPr>
            <a:stCxn id="127" idx="3"/>
            <a:endCxn id="128" idx="1"/>
          </p:cNvCxnSpPr>
          <p:nvPr/>
        </p:nvCxnSpPr>
        <p:spPr>
          <a:xfrm>
            <a:off x="5401339" y="2655393"/>
            <a:ext cx="1446000" cy="0"/>
          </a:xfrm>
          <a:prstGeom prst="straightConnector1">
            <a:avLst/>
          </a:prstGeom>
          <a:solidFill>
            <a:srgbClr val="FCD8D2">
              <a:alpha val="41960"/>
            </a:srgbClr>
          </a:solidFill>
          <a:ln w="571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0" name="Google Shape;130;p17"/>
          <p:cNvSpPr txBox="1"/>
          <p:nvPr/>
        </p:nvSpPr>
        <p:spPr>
          <a:xfrm>
            <a:off x="2800366" y="4392010"/>
            <a:ext cx="6647974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整個資料表格內容稱為實體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表格與表格之間的連接稱為</a:t>
            </a:r>
            <a:r>
              <a:rPr lang="en-US" sz="36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關聯</a:t>
            </a:r>
            <a:endParaRPr sz="3600" b="1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產生關連的欄位稱為</a:t>
            </a:r>
            <a:r>
              <a:rPr lang="en-US" sz="3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鍵值(Key)</a:t>
            </a:r>
            <a:endParaRPr sz="36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>
            <a:spLocks noGrp="1"/>
          </p:cNvSpPr>
          <p:nvPr>
            <p:ph type="body" idx="1"/>
          </p:nvPr>
        </p:nvSpPr>
        <p:spPr>
          <a:xfrm>
            <a:off x="838200" y="1342425"/>
            <a:ext cx="10725600" cy="20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關聯式資料庫裡有多個資料表，利用鍵值做關聯。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資料表為二維，橫的一列為一筆資料或一筆紀錄，直的為欄位。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每張表需要有主鍵(Primary Key)，為獨一無二的值。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表與表之間互相有關係指向。</a:t>
            </a:r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title"/>
          </p:nvPr>
        </p:nvSpPr>
        <p:spPr>
          <a:xfrm>
            <a:off x="749300" y="125800"/>
            <a:ext cx="10515600" cy="86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關聯式資料庫的特性</a:t>
            </a:r>
            <a:endParaRPr/>
          </a:p>
        </p:txBody>
      </p:sp>
      <p:pic>
        <p:nvPicPr>
          <p:cNvPr id="137" name="Google Shape;13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1522" y="4104894"/>
            <a:ext cx="7948956" cy="2375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>
            <a:spLocks noGrp="1"/>
          </p:cNvSpPr>
          <p:nvPr>
            <p:ph type="body" idx="1"/>
          </p:nvPr>
        </p:nvSpPr>
        <p:spPr>
          <a:xfrm>
            <a:off x="838200" y="1342417"/>
            <a:ext cx="10515600" cy="4834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資料庫管理系統</a:t>
            </a:r>
            <a:endParaRPr sz="4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(Database Management System, DBMS)：</a:t>
            </a:r>
            <a:endParaRPr sz="4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讓開發者透過指令儲存或操作資料</a:t>
            </a:r>
            <a:endParaRPr sz="4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主流的DBMS：</a:t>
            </a:r>
            <a:endParaRPr sz="4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MySQL</a:t>
            </a: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Microsoft SQL Server, Oracle, PostgreSQL, MariaDB等</a:t>
            </a:r>
            <a:endParaRPr sz="4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9"/>
          <p:cNvSpPr txBox="1">
            <a:spLocks noGrp="1"/>
          </p:cNvSpPr>
          <p:nvPr>
            <p:ph type="title"/>
          </p:nvPr>
        </p:nvSpPr>
        <p:spPr>
          <a:xfrm>
            <a:off x="749300" y="125800"/>
            <a:ext cx="10515600" cy="86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資料庫管理系統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>
            <a:spLocks noGrp="1"/>
          </p:cNvSpPr>
          <p:nvPr>
            <p:ph type="body" idx="1"/>
          </p:nvPr>
        </p:nvSpPr>
        <p:spPr>
          <a:xfrm>
            <a:off x="838200" y="1342417"/>
            <a:ext cx="10515600" cy="4834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商業</a:t>
            </a:r>
            <a:endParaRPr sz="36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SQL Server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Oracle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IBM DB2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開源</a:t>
            </a:r>
            <a:endParaRPr sz="36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MySQL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PostgreSQL "post-gress-Q-L"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MongoDB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0"/>
          <p:cNvSpPr txBox="1">
            <a:spLocks noGrp="1"/>
          </p:cNvSpPr>
          <p:nvPr>
            <p:ph type="title"/>
          </p:nvPr>
        </p:nvSpPr>
        <p:spPr>
          <a:xfrm>
            <a:off x="749300" y="125800"/>
            <a:ext cx="10515600" cy="86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資料庫管理系統的分類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body" idx="1"/>
          </p:nvPr>
        </p:nvSpPr>
        <p:spPr>
          <a:xfrm>
            <a:off x="838200" y="1141576"/>
            <a:ext cx="10515600" cy="55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SQL關聯式資料庫</a:t>
            </a:r>
            <a:endParaRPr sz="36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SQL Server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Oracle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IBM DB2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MySQL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PostgreSQL "post-gress-Q-L"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NoSQL(Not only SQL)非關聯式資料庫</a:t>
            </a:r>
            <a:endParaRPr sz="36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MongoDB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749300" y="125800"/>
            <a:ext cx="10515600" cy="86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資料庫管理系統的分類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831850" y="3543300"/>
            <a:ext cx="10515600" cy="1019175"/>
          </a:xfrm>
          <a:prstGeom prst="rect">
            <a:avLst/>
          </a:prstGeom>
          <a:gradFill>
            <a:gsLst>
              <a:gs pos="0">
                <a:srgbClr val="8FDDC9"/>
              </a:gs>
              <a:gs pos="100000">
                <a:srgbClr val="B8C3E9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資料庫管理工具</a:t>
            </a:r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氣流">
      <a:dk1>
        <a:srgbClr val="000000"/>
      </a:dk1>
      <a:lt1>
        <a:srgbClr val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663</Words>
  <Application>Microsoft Office PowerPoint</Application>
  <PresentationFormat>寬螢幕</PresentationFormat>
  <Paragraphs>221</Paragraphs>
  <Slides>38</Slides>
  <Notes>38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41" baseType="lpstr">
      <vt:lpstr>Arial</vt:lpstr>
      <vt:lpstr>Calibri</vt:lpstr>
      <vt:lpstr>Office 佈景主題</vt:lpstr>
      <vt:lpstr>MySQL</vt:lpstr>
      <vt:lpstr>資料庫</vt:lpstr>
      <vt:lpstr>關聯式資料庫</vt:lpstr>
      <vt:lpstr>關聯式資料庫</vt:lpstr>
      <vt:lpstr>關聯式資料庫的特性</vt:lpstr>
      <vt:lpstr>資料庫管理系統</vt:lpstr>
      <vt:lpstr>資料庫管理系統的分類</vt:lpstr>
      <vt:lpstr>資料庫管理系統的分類</vt:lpstr>
      <vt:lpstr>資料庫管理工具</vt:lpstr>
      <vt:lpstr>HeidiSQL (Windows)</vt:lpstr>
      <vt:lpstr>HeidiSQL (Windows)</vt:lpstr>
      <vt:lpstr>HeidiSQL介面簡介</vt:lpstr>
      <vt:lpstr>新增資料庫</vt:lpstr>
      <vt:lpstr>新增資料表</vt:lpstr>
      <vt:lpstr>建立資料表內容</vt:lpstr>
      <vt:lpstr>設定主鍵</vt:lpstr>
      <vt:lpstr>設定主鍵</vt:lpstr>
      <vt:lpstr>新增資料</vt:lpstr>
      <vt:lpstr>使用SQL語法查詢資料</vt:lpstr>
      <vt:lpstr>匯入sql檔案</vt:lpstr>
      <vt:lpstr>XAMPP修改MySQL密碼</vt:lpstr>
      <vt:lpstr>NTU教室電腦修改MySQL port與讀取路徑 (因已安裝其他資料庫)</vt:lpstr>
      <vt:lpstr>Sequel pro (Mac)</vt:lpstr>
      <vt:lpstr>連接資料庫</vt:lpstr>
      <vt:lpstr>新增或選擇資料庫</vt:lpstr>
      <vt:lpstr>新增資料表</vt:lpstr>
      <vt:lpstr>編輯資料表</vt:lpstr>
      <vt:lpstr>查詢資料</vt:lpstr>
      <vt:lpstr>匯入外部sql檔案</vt:lpstr>
      <vt:lpstr>MAMP修改MySQL密碼</vt:lpstr>
      <vt:lpstr>資料庫相關知識</vt:lpstr>
      <vt:lpstr>資料型態-整數</vt:lpstr>
      <vt:lpstr>資料型態-浮點數</vt:lpstr>
      <vt:lpstr>資料型態-日期與時間</vt:lpstr>
      <vt:lpstr>資料型態-字串</vt:lpstr>
      <vt:lpstr>字串補充</vt:lpstr>
      <vt:lpstr>字串補充</vt:lpstr>
      <vt:lpstr>屬性設定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MySQL</dc:title>
  <cp:lastModifiedBy>Windows 使用者</cp:lastModifiedBy>
  <cp:revision>2</cp:revision>
  <dcterms:modified xsi:type="dcterms:W3CDTF">2018-09-04T08:33:29Z</dcterms:modified>
</cp:coreProperties>
</file>